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6"/>
  </p:notesMasterIdLst>
  <p:sldIdLst>
    <p:sldId id="256" r:id="rId5"/>
    <p:sldId id="257" r:id="rId6"/>
    <p:sldId id="335" r:id="rId7"/>
    <p:sldId id="293" r:id="rId8"/>
    <p:sldId id="258" r:id="rId9"/>
    <p:sldId id="297" r:id="rId10"/>
    <p:sldId id="345" r:id="rId11"/>
    <p:sldId id="346" r:id="rId12"/>
    <p:sldId id="318" r:id="rId13"/>
    <p:sldId id="302" r:id="rId14"/>
    <p:sldId id="319" r:id="rId15"/>
    <p:sldId id="294" r:id="rId16"/>
    <p:sldId id="266" r:id="rId17"/>
    <p:sldId id="303" r:id="rId18"/>
    <p:sldId id="304" r:id="rId19"/>
    <p:sldId id="305" r:id="rId20"/>
    <p:sldId id="279" r:id="rId21"/>
    <p:sldId id="296" r:id="rId22"/>
    <p:sldId id="343" r:id="rId23"/>
    <p:sldId id="339" r:id="rId24"/>
    <p:sldId id="340" r:id="rId25"/>
    <p:sldId id="342" r:id="rId26"/>
    <p:sldId id="341" r:id="rId27"/>
    <p:sldId id="323" r:id="rId28"/>
    <p:sldId id="344" r:id="rId29"/>
    <p:sldId id="307" r:id="rId30"/>
    <p:sldId id="347" r:id="rId31"/>
    <p:sldId id="306" r:id="rId32"/>
    <p:sldId id="321" r:id="rId33"/>
    <p:sldId id="314" r:id="rId34"/>
    <p:sldId id="315" r:id="rId35"/>
    <p:sldId id="330" r:id="rId36"/>
    <p:sldId id="331" r:id="rId37"/>
    <p:sldId id="298" r:id="rId38"/>
    <p:sldId id="287" r:id="rId39"/>
    <p:sldId id="332" r:id="rId40"/>
    <p:sldId id="299" r:id="rId41"/>
    <p:sldId id="317" r:id="rId42"/>
    <p:sldId id="288" r:id="rId43"/>
    <p:sldId id="289" r:id="rId44"/>
    <p:sldId id="290" r:id="rId45"/>
  </p:sldIdLst>
  <p:sldSz cx="13004800" cy="9753600"/>
  <p:notesSz cx="6858000" cy="9144000"/>
  <p:defaultTextStyle>
    <a:defPPr>
      <a:defRPr lang="es-E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2286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4572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685800" indent="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914400" indent="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52D08EA-FD68-CFCA-FAAC-01566EFBE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244FB28-6F0B-22CF-12CC-EB540C757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>
                <a:sym typeface="Avenir" charset="0"/>
              </a:rPr>
              <a:t>Click to edit Master text styles</a:t>
            </a:r>
          </a:p>
          <a:p>
            <a:pPr lvl="1"/>
            <a:r>
              <a:rPr lang="es-ES" altLang="es-ES" noProof="0">
                <a:sym typeface="Avenir" charset="0"/>
              </a:rPr>
              <a:t>Second level</a:t>
            </a:r>
          </a:p>
          <a:p>
            <a:pPr lvl="2"/>
            <a:r>
              <a:rPr lang="es-ES" altLang="es-ES" noProof="0">
                <a:sym typeface="Avenir" charset="0"/>
              </a:rPr>
              <a:t>Third level</a:t>
            </a:r>
          </a:p>
          <a:p>
            <a:pPr lvl="3"/>
            <a:r>
              <a:rPr lang="es-ES" altLang="es-ES" noProof="0">
                <a:sym typeface="Avenir" charset="0"/>
              </a:rPr>
              <a:t>Fourth level</a:t>
            </a:r>
          </a:p>
          <a:p>
            <a:pPr lvl="4"/>
            <a:r>
              <a:rPr lang="es-ES" altLang="es-ES" noProof="0">
                <a:sym typeface="Aveni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620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9206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303715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11563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7244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33382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084915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129171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44EF6-83E5-137E-501F-7A6558E0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33209296-BD7A-FB2B-1475-77D4B0E1BC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0F54AE2-3D32-5D4C-EB01-1169C48C20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705687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E1FB3-C6AB-A2DD-E3C1-698700B7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1939CF3D-2ECF-9E97-9C52-84FE829805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020C4B8-9F3E-398D-7976-D1CCFD3F5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21718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76904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0502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85317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1458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419313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7270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13774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05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1" y="6718300"/>
            <a:ext cx="2616200" cy="260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6718300"/>
            <a:ext cx="7696200" cy="260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3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6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800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644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64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16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86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8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21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166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92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1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189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39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354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4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1" y="2597154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83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92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890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0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9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17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94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1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4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904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80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612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556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4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1" y="2597154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1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655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35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1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237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558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976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62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89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4" y="2597154"/>
            <a:ext cx="2803525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4"/>
            <a:ext cx="826135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98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6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99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2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86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6AE2569-3344-CD9D-4286-88FB7419B0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6FE7DA2-A339-34A8-9777-6A89023CB4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3EE4760-2551-8B67-6E45-AEBC393EAC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69ABD33-4B7D-BA71-72E7-F70BEE4440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86F5FB3-D916-7CD9-CD34-09B700941B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.jpeg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.jpe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4.jpg"/><Relationship Id="rId4" Type="http://schemas.openxmlformats.org/officeDocument/2006/relationships/image" Target="../media/image4.png"/><Relationship Id="rId9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504D1083-6BFC-A584-D5B8-1677DCF1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2" y="3841752"/>
            <a:ext cx="10463213" cy="2068513"/>
          </a:xfrm>
        </p:spPr>
        <p:txBody>
          <a:bodyPr anchor="ctr"/>
          <a:lstStyle/>
          <a:p>
            <a:pPr defTabSz="250838" eaLnBrk="1"/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Herramienta de Automatización,</a:t>
            </a:r>
            <a:b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Monitoreo y Análisis de</a:t>
            </a:r>
            <a:b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Componentes y Artefactos basados</a:t>
            </a:r>
            <a:b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 el Internet de las Cosas</a:t>
            </a:r>
            <a:endParaRPr lang="es-ES" altLang="es-ES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FC7A477-6D46-BDB8-A2E5-CB529CC0C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7253065"/>
            <a:ext cx="10464800" cy="1130300"/>
          </a:xfrm>
        </p:spPr>
        <p:txBody>
          <a:bodyPr numCol="2"/>
          <a:lstStyle/>
          <a:p>
            <a:pPr algn="ctr" defTabSz="414359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Presentado por</a:t>
            </a: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</a:t>
            </a: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Br. Pedro Boll</a:t>
            </a: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CI: 20.173.376 </a:t>
            </a:r>
          </a:p>
          <a:p>
            <a:pPr algn="ctr" defTabSz="414359" eaLnBrk="1">
              <a:spcBef>
                <a:spcPct val="0"/>
              </a:spcBef>
            </a:pP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Tutor:</a:t>
            </a: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Prof. Antonio Russoniello</a:t>
            </a: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E22418E4-E7E0-9697-C3BD-68863FAD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9227"/>
            <a:ext cx="20320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4CF91FE7-6C4D-95CE-8380-4E32F7B7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49227"/>
            <a:ext cx="189865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>
            <a:extLst>
              <a:ext uri="{FF2B5EF4-FFF2-40B4-BE49-F238E27FC236}">
                <a16:creationId xmlns:a16="http://schemas.microsoft.com/office/drawing/2014/main" id="{FE72FC90-BF46-2BB6-3224-FBB54F76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75" y="149227"/>
            <a:ext cx="20701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6673AA-7071-F469-D677-E47377842107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6C9041-5615-8512-1E5C-0DC24BA47CAD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56657" y="2561570"/>
            <a:ext cx="10734376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  <a:defRPr/>
            </a:pPr>
            <a:r>
              <a:rPr lang="es-ES" altLang="es-ES" sz="2600" dirty="0"/>
              <a:t>Por el lado de los prototipos de dispositivos, estos deben cumplir lo siguiente: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Poder obtener datos reales sobre variables ambientales a través del uso de sensores.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Realizar tareas que pueda alterar de alguna forma el ambiente haciendo uso de actuadores.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Posibilitar la capacidad de despliegue de los dispositivos en diferentes ambientes o distintas tareas.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Conectarse entre ellos usando algún protocolo/estándar libre de comunicación.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6658" y="1204392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Alcance (Prototipos de Dispositivos IoT)</a:t>
            </a:r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id="{4D19FB64-5E2D-78C0-1129-266317AC613C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10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34038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FF8E4-A61A-A976-4D5D-EB1CAC553B7B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548400"/>
            <a:ext cx="10729193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  <a:defRPr/>
            </a:pPr>
            <a:r>
              <a:rPr lang="es-ES" altLang="es-ES" sz="2600" dirty="0"/>
              <a:t>El sistema planteado debe tener la capacidad  de: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Permitir la observación de datos en tiempo real e históricos de dispositivos.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Posibilitar el monitoreo del estado actual de los sensores/actuadores presentes.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Realizar el control (manual o automatizado) de tareas de los dispositivos conectados.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Tener acceso a dichas capacidades de forma centralizada.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2" y="1222599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Alcance (Software de Visualización, Monitoreo y Control)</a:t>
            </a:r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id="{AD5EDA64-E97D-B00C-9B29-7D5BFAD75C7A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11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812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C2566E-94BF-91DE-F272-21D95763C9C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Marco Teórico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36968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09BC7-64B8-6E8D-C368-9002A7D4DF1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1" y="2471740"/>
            <a:ext cx="10729192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El termino “Internet de las Cosas” (IoT por sus siglas en ingles) engloba tanto a los dispositivos embebidos que utilizan servicios de comunicación ofrecidos por los protocolos de internet [1] como al marco de desarrollo en el que todas las cosas tienen una representación y una presencia en internet [2]. </a:t>
            </a:r>
          </a:p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Aquellos dispositivos y objetos cotidianos con capacidad de comunicarse entre si y con otras plataformas, con un poder de computo en crecimiento continuo y dotados de sensores y actuadores forman ya parte una revolución en cuanto al uso de la tecnología.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312219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Internet de las Cosas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2092" y="1253555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200" dirty="0"/>
              <a:t>Definición</a:t>
            </a:r>
          </a:p>
        </p:txBody>
      </p:sp>
      <p:pic>
        <p:nvPicPr>
          <p:cNvPr id="8200" name="Picture 7">
            <a:extLst>
              <a:ext uri="{FF2B5EF4-FFF2-40B4-BE49-F238E27FC236}">
                <a16:creationId xmlns:a16="http://schemas.microsoft.com/office/drawing/2014/main" id="{21AB103C-ED52-C1C3-E225-740D2D648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61" y="6734153"/>
            <a:ext cx="3691557" cy="200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1">
            <a:extLst>
              <a:ext uri="{FF2B5EF4-FFF2-40B4-BE49-F238E27FC236}">
                <a16:creationId xmlns:a16="http://schemas.microsoft.com/office/drawing/2014/main" id="{796106DC-6EE3-72AC-4853-E2773CDC3597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13</a:t>
            </a:fld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24120B-7DCD-6101-6FD4-CEAB29E8E713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14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545" y="2637221"/>
            <a:ext cx="10703408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Los seres humanos podemos comprender mucho más rapidamente la información si somos capaces de visualizarla. Las herramientas que ofrecen esa capacidad de organizarla son llamadas herramientas de visualización.</a:t>
            </a:r>
          </a:p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Ofrecen amplia gama de modos de presentar datos, dependiendo del tipo y el objetivo que se busca al mostrarlos.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801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Herramientas de Visualización </a:t>
            </a:r>
          </a:p>
        </p:txBody>
      </p:sp>
      <p:pic>
        <p:nvPicPr>
          <p:cNvPr id="1026" name="Picture 2" descr="Grafana OSS | Leading observability tool for visualizations &amp; dashboards">
            <a:extLst>
              <a:ext uri="{FF2B5EF4-FFF2-40B4-BE49-F238E27FC236}">
                <a16:creationId xmlns:a16="http://schemas.microsoft.com/office/drawing/2014/main" id="{C4952398-B6D2-F172-3E99-F30605D9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9" y="5811987"/>
            <a:ext cx="3349238" cy="187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 qué elegir Tableau?">
            <a:extLst>
              <a:ext uri="{FF2B5EF4-FFF2-40B4-BE49-F238E27FC236}">
                <a16:creationId xmlns:a16="http://schemas.microsoft.com/office/drawing/2014/main" id="{2F433142-EB5B-F528-34A6-1D8A3AFD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62" y="5731462"/>
            <a:ext cx="3160716" cy="20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ytics is Simpler Than You Think with Metabase | AWS Startups Blog">
            <a:extLst>
              <a:ext uri="{FF2B5EF4-FFF2-40B4-BE49-F238E27FC236}">
                <a16:creationId xmlns:a16="http://schemas.microsoft.com/office/drawing/2014/main" id="{E5608564-BEA8-C94A-C562-86A99FFE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3" y="5792390"/>
            <a:ext cx="3783374" cy="18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64AD7-73E6-018F-420D-5E69F0740CEE}"/>
              </a:ext>
            </a:extLst>
          </p:cNvPr>
          <p:cNvSpPr txBox="1"/>
          <p:nvPr/>
        </p:nvSpPr>
        <p:spPr>
          <a:xfrm>
            <a:off x="5237865" y="7684078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Tableau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FA9C3-7891-4846-42C0-4F3622605C1D}"/>
              </a:ext>
            </a:extLst>
          </p:cNvPr>
          <p:cNvSpPr txBox="1"/>
          <p:nvPr/>
        </p:nvSpPr>
        <p:spPr>
          <a:xfrm>
            <a:off x="1607210" y="7689435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Grafana</a:t>
            </a:r>
            <a:endParaRPr lang="es-E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FB8D5-494A-809A-1375-11B378A97EBF}"/>
              </a:ext>
            </a:extLst>
          </p:cNvPr>
          <p:cNvSpPr txBox="1"/>
          <p:nvPr/>
        </p:nvSpPr>
        <p:spPr>
          <a:xfrm>
            <a:off x="8840788" y="7607449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Metabase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6572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F071A7-D54C-2DE4-BC93-C933A6805A4E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15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86730" y="2712644"/>
            <a:ext cx="1077631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El m</a:t>
            </a:r>
            <a:r>
              <a:rPr lang="es-ES" altLang="es-ES" sz="2600" dirty="0" err="1"/>
              <a:t>onitoreo</a:t>
            </a:r>
            <a:r>
              <a:rPr lang="es-ES" altLang="es-ES" sz="2600" dirty="0"/>
              <a:t> de procesos, componentes, artefactos o dispositivos no es algo nuevo. Dependiendo del área podemos encontrar gran cantidad de herramientas que permiten conocer el estatus de los mismos.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2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20304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Herramientas de Monitoreo </a:t>
            </a:r>
          </a:p>
        </p:txBody>
      </p:sp>
      <p:pic>
        <p:nvPicPr>
          <p:cNvPr id="2050" name="Picture 2" descr="Aplicación PRTG para desktop">
            <a:extLst>
              <a:ext uri="{FF2B5EF4-FFF2-40B4-BE49-F238E27FC236}">
                <a16:creationId xmlns:a16="http://schemas.microsoft.com/office/drawing/2014/main" id="{B3926532-F2C3-5568-9DF5-2D1EDD7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4580194"/>
            <a:ext cx="5255924" cy="3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69367-9438-8D5B-FF61-45527EE8FAA8}"/>
              </a:ext>
            </a:extLst>
          </p:cNvPr>
          <p:cNvSpPr txBox="1"/>
          <p:nvPr/>
        </p:nvSpPr>
        <p:spPr>
          <a:xfrm>
            <a:off x="2445065" y="7893374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PRTG</a:t>
            </a:r>
          </a:p>
        </p:txBody>
      </p:sp>
      <p:sp>
        <p:nvSpPr>
          <p:cNvPr id="10" name="AutoShape 10" descr="open source monitoring system">
            <a:extLst>
              <a:ext uri="{FF2B5EF4-FFF2-40B4-BE49-F238E27FC236}">
                <a16:creationId xmlns:a16="http://schemas.microsoft.com/office/drawing/2014/main" id="{BF9B046A-DE52-5070-342B-3EDE30211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5A5EB-4843-1F38-F077-EF938F750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180" y="4781874"/>
            <a:ext cx="5013220" cy="311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79AAD-FCF9-09C9-4B5C-2D98270F78AF}"/>
              </a:ext>
            </a:extLst>
          </p:cNvPr>
          <p:cNvSpPr txBox="1"/>
          <p:nvPr/>
        </p:nvSpPr>
        <p:spPr>
          <a:xfrm>
            <a:off x="8449918" y="7842037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Nagios</a:t>
            </a:r>
          </a:p>
        </p:txBody>
      </p:sp>
    </p:spTree>
    <p:extLst>
      <p:ext uri="{BB962C8B-B14F-4D97-AF65-F5344CB8AC3E}">
        <p14:creationId xmlns:p14="http://schemas.microsoft.com/office/powerpoint/2010/main" val="98746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78F51-47CF-7A38-7032-277E2895E23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16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42713" y="2854197"/>
            <a:ext cx="10748319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 el caso del control de dispositivos y la automatización de tareas, una herramienta que sea capaz de ser flexible ante las diferentes arquitecturas, protocolos y estándares que pueden presentar los artefactos es indispensable. A su vez las tienden a ser más complejas de uso.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2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Herramientas de Control </a:t>
            </a:r>
          </a:p>
        </p:txBody>
      </p:sp>
      <p:pic>
        <p:nvPicPr>
          <p:cNvPr id="3074" name="Picture 2" descr="Getting Started with Rule Engine | ThingsBoard Community Edition">
            <a:extLst>
              <a:ext uri="{FF2B5EF4-FFF2-40B4-BE49-F238E27FC236}">
                <a16:creationId xmlns:a16="http://schemas.microsoft.com/office/drawing/2014/main" id="{849C50F0-2463-34ED-1F2F-DD02B0AB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95" y="5397842"/>
            <a:ext cx="4935739" cy="27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oT Visual Programming Environment Node-RED Hits 1.0">
            <a:extLst>
              <a:ext uri="{FF2B5EF4-FFF2-40B4-BE49-F238E27FC236}">
                <a16:creationId xmlns:a16="http://schemas.microsoft.com/office/drawing/2014/main" id="{C5BDACC4-59A7-B488-725A-A6B9CD8B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8" y="5397841"/>
            <a:ext cx="5151981" cy="27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380A0-A484-8DD1-A38F-DDC0E9A2E038}"/>
              </a:ext>
            </a:extLst>
          </p:cNvPr>
          <p:cNvSpPr txBox="1"/>
          <p:nvPr/>
        </p:nvSpPr>
        <p:spPr>
          <a:xfrm>
            <a:off x="2571289" y="8204776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ThinkBoard</a:t>
            </a:r>
            <a:endParaRPr lang="es-E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AB8F7-A0DF-44F7-1855-F3D92CB80333}"/>
              </a:ext>
            </a:extLst>
          </p:cNvPr>
          <p:cNvSpPr txBox="1"/>
          <p:nvPr/>
        </p:nvSpPr>
        <p:spPr>
          <a:xfrm>
            <a:off x="8435614" y="8204776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Node</a:t>
            </a:r>
            <a:r>
              <a:rPr lang="es-ES" sz="1600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221719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A77115-6B68-0CC7-5A6A-6663481CA9A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17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93389" y="2506663"/>
            <a:ext cx="1069764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Las placas programables son microcontroladores y microcomputadores  utilizados para realizar prototipos de estos dispositivos a un bajo costo más conocidas son placas Arduino y o </a:t>
            </a:r>
            <a:r>
              <a:rPr lang="es-ES" altLang="es-ES" sz="2600" dirty="0" err="1"/>
              <a:t>SoC</a:t>
            </a:r>
            <a:r>
              <a:rPr lang="es-ES" altLang="es-ES" sz="2600" dirty="0"/>
              <a:t> como los Raspberry Pi, creados bajo la idea de ser hardware abierto y con los cuales se puede probar la electrónica básica, sensores y actuadores necesarios para automatizar procesos. 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Placas Programables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10785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¿Qué son las placas programables?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354CBFF0-69F0-87D2-8B57-09A076387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50" y="7032926"/>
            <a:ext cx="189865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43397C4-0123-8666-FC9D-35398E6C0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3" y="6917035"/>
            <a:ext cx="1616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ACBCBD3B-2E4D-91CA-EC6C-874E33462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62" y="5680373"/>
            <a:ext cx="24272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D46DC426-34A9-B049-B510-CB1CA63CD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00" y="5204125"/>
            <a:ext cx="2430462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DDF193ED-03F4-C4D9-B023-1265F3F16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16" y="5154418"/>
            <a:ext cx="2679700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A6939EF-7FFF-FE0F-1155-9ED2CA2209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7" y="5350173"/>
            <a:ext cx="26812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Marco Metodológico y Aplicativo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120941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A77115-6B68-0CC7-5A6A-6663481CA9A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19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93389" y="2506663"/>
            <a:ext cx="1069764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Para el desarrollo se uso la metodología ágil Scrum adaptada al proyecto. Se plantearon un conjunto de tareas dentro de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dos semanas de duración donde se buscó realizar entregables incrementales, tanto en dispositivos como en la aplicación web. </a:t>
            </a:r>
          </a:p>
          <a:p>
            <a:pPr algn="just" eaLnBrk="1">
              <a:spcBef>
                <a:spcPts val="4001"/>
              </a:spcBef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Metodología Scrum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10785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Precisiones de la metodología de desarrollo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FCE68-843E-9DBD-575D-43E0C8E10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6" y="4197770"/>
            <a:ext cx="8747688" cy="43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6CFFA-F51B-D0CD-4E5D-1420B89C6BE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670" y="1271590"/>
            <a:ext cx="11099800" cy="6784181"/>
          </a:xfrm>
        </p:spPr>
        <p:txBody>
          <a:bodyPr/>
          <a:lstStyle/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Introducción.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Planteamiento del Problema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Análisis del Problema.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Objetivos del Trabajo Especial de Grado.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Alcance.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Teórico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Internet de las Cosas.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Visualización, Monitoreo y Control.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Placas Programables.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2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70" y="26829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Agenda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20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FC844CC5-8971-D21F-6E31-74B2697AB9B0}"/>
              </a:ext>
            </a:extLst>
          </p:cNvPr>
          <p:cNvSpPr>
            <a:spLocks/>
          </p:cNvSpPr>
          <p:nvPr/>
        </p:nvSpPr>
        <p:spPr bwMode="auto">
          <a:xfrm>
            <a:off x="1450189" y="298137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Cronograma de actividades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B839C85F-73F1-2E9C-1E1E-13EB8D207C6D}"/>
              </a:ext>
            </a:extLst>
          </p:cNvPr>
          <p:cNvSpPr>
            <a:spLocks/>
          </p:cNvSpPr>
          <p:nvPr/>
        </p:nvSpPr>
        <p:spPr bwMode="auto">
          <a:xfrm>
            <a:off x="1450187" y="1171707"/>
            <a:ext cx="11279976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dirty="0"/>
              <a:t>Actividades establecidas para el trabajo de investigación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BBF57F-4A11-6D35-FC1C-F49C18730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61160"/>
              </p:ext>
            </p:extLst>
          </p:nvPr>
        </p:nvGraphicFramePr>
        <p:xfrm>
          <a:off x="1615664" y="2212505"/>
          <a:ext cx="10431352" cy="59655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94217">
                  <a:extLst>
                    <a:ext uri="{9D8B030D-6E8A-4147-A177-3AD203B41FA5}">
                      <a16:colId xmlns:a16="http://schemas.microsoft.com/office/drawing/2014/main" val="1513083497"/>
                    </a:ext>
                  </a:extLst>
                </a:gridCol>
                <a:gridCol w="1824753">
                  <a:extLst>
                    <a:ext uri="{9D8B030D-6E8A-4147-A177-3AD203B41FA5}">
                      <a16:colId xmlns:a16="http://schemas.microsoft.com/office/drawing/2014/main" val="3444690699"/>
                    </a:ext>
                  </a:extLst>
                </a:gridCol>
                <a:gridCol w="2412382">
                  <a:extLst>
                    <a:ext uri="{9D8B030D-6E8A-4147-A177-3AD203B41FA5}">
                      <a16:colId xmlns:a16="http://schemas.microsoft.com/office/drawing/2014/main" val="1734080442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Actividad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Tiempo Estimado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Sprint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2247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Levantamiento de requerimientos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974540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Instalación y despliegue de Infraestructura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718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Diseño y prototipado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08195"/>
                  </a:ext>
                </a:extLst>
              </a:tr>
              <a:tr h="1028009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scripts para sensores, actuadores y comunicación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2 y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11285"/>
                  </a:ext>
                </a:extLst>
              </a:tr>
              <a:tr h="819192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back-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del proceso de obtención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847509"/>
                  </a:ext>
                </a:extLst>
              </a:tr>
              <a:tr h="1028009">
                <a:tc>
                  <a:txBody>
                    <a:bodyPr/>
                    <a:lstStyle/>
                    <a:p>
                      <a:r>
                        <a:rPr lang="es-ES" sz="2000" dirty="0"/>
                        <a:t>Captura de datos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Doce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4 a sprint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166644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Documentación de proceso de obtención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60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074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21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2036E4D7-61D4-A48E-E277-A0369B4ADEFA}"/>
              </a:ext>
            </a:extLst>
          </p:cNvPr>
          <p:cNvSpPr>
            <a:spLocks/>
          </p:cNvSpPr>
          <p:nvPr/>
        </p:nvSpPr>
        <p:spPr bwMode="auto">
          <a:xfrm>
            <a:off x="1450189" y="298137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Cronograma de actividades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F24F647D-89B4-C1DD-2213-ADCA56A933F8}"/>
              </a:ext>
            </a:extLst>
          </p:cNvPr>
          <p:cNvSpPr>
            <a:spLocks/>
          </p:cNvSpPr>
          <p:nvPr/>
        </p:nvSpPr>
        <p:spPr bwMode="auto">
          <a:xfrm>
            <a:off x="1450187" y="1171707"/>
            <a:ext cx="11279976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dirty="0"/>
              <a:t>Actividades establecidas para el trabajo de investigación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256DC-2B86-5024-4A63-BA030D988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21024"/>
              </p:ext>
            </p:extLst>
          </p:nvPr>
        </p:nvGraphicFramePr>
        <p:xfrm>
          <a:off x="1605856" y="2263987"/>
          <a:ext cx="10441160" cy="59845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20680">
                  <a:extLst>
                    <a:ext uri="{9D8B030D-6E8A-4147-A177-3AD203B41FA5}">
                      <a16:colId xmlns:a16="http://schemas.microsoft.com/office/drawing/2014/main" val="151308349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444690699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4080442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Actividad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Tiempo Estimado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Sprint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2247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Implementación base de aplicación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534880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gestión de aplicación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566920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visualización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124054"/>
                  </a:ext>
                </a:extLst>
              </a:tr>
              <a:tr h="98718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control y automatización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78271"/>
                  </a:ext>
                </a:extLst>
              </a:tr>
              <a:tr h="713046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redes y comunicación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422037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Documentación de desarrollo de aplicación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7 y Sprint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55254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Pruebas de 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to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de todos los flujos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Tres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8 y sprint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300287"/>
                  </a:ext>
                </a:extLst>
              </a:tr>
              <a:tr h="753806">
                <a:tc>
                  <a:txBody>
                    <a:bodyPr/>
                    <a:lstStyle/>
                    <a:p>
                      <a:r>
                        <a:rPr lang="es-ES" sz="2000" dirty="0"/>
                        <a:t>Recolección de resultados del proyecto de investigación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27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398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22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801197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Para el caso de las herramientas de hardware se conto con un microcontrolador Arduino Uno. 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 el resto de los dispositivos se hizo uso de microcomputadores Raspberry Pi: dos del tipo modelo 3B y dos del tipo Zero. Al ser computadores estos usaron un derivado del sistema operativo Debian llamado Raspberry Pi OS.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354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Herramientas de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5EBF7-A87B-5BC3-8D4E-C97D28F3A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03" y="5452864"/>
            <a:ext cx="2232248" cy="2976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766CDB-2176-7C64-B14A-3379293D2F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53" y="5727530"/>
            <a:ext cx="3060243" cy="22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3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23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0" name="AutoShape 5">
            <a:extLst>
              <a:ext uri="{FF2B5EF4-FFF2-40B4-BE49-F238E27FC236}">
                <a16:creationId xmlns:a16="http://schemas.microsoft.com/office/drawing/2014/main" id="{EA339B45-79D2-FA64-A0D7-292B16F54466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729192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La aplicación web se desarrollo en el lenguaje de programación Python bajo el framework Django. La base de datos para administración del sistema web escogido fue </a:t>
            </a:r>
            <a:r>
              <a:rPr lang="es-ES" altLang="es-ES" sz="2600" dirty="0" err="1"/>
              <a:t>Postrgresql</a:t>
            </a:r>
            <a:r>
              <a:rPr lang="es-ES" altLang="es-ES" sz="2600" dirty="0"/>
              <a:t>, por su facilidad de uso y robustez. Para los datos provenientes de sensores y actuadores se opto por utilizar la base de datos NoSQL </a:t>
            </a:r>
            <a:r>
              <a:rPr lang="es-ES" altLang="es-ES" sz="2600" dirty="0" err="1"/>
              <a:t>InfluxDB</a:t>
            </a:r>
            <a:r>
              <a:rPr lang="es-ES" altLang="es-ES" sz="2600" dirty="0"/>
              <a:t> basada en series de tiempo.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Con respecto a las aplicaciones integradas al sistema, estás fueron desplegadas haciendo uso de contenedores Docker orquestados a través de Docker </a:t>
            </a:r>
            <a:r>
              <a:rPr lang="es-ES" altLang="es-ES" sz="2600" dirty="0" err="1"/>
              <a:t>Compose</a:t>
            </a:r>
            <a:r>
              <a:rPr lang="es-ES" altLang="es-ES" sz="2600" dirty="0"/>
              <a:t>.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Por último, la comunicación fue datos estuvo a cargo de la implementación </a:t>
            </a:r>
            <a:r>
              <a:rPr lang="es-ES" altLang="es-ES" sz="2600" dirty="0" err="1"/>
              <a:t>Mosquitto</a:t>
            </a:r>
            <a:r>
              <a:rPr lang="es-ES" altLang="es-ES" sz="2600" dirty="0"/>
              <a:t> del protocolo MQTT.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D25CBFD1-3D4A-A317-A850-2A99EBBCCB2C}"/>
              </a:ext>
            </a:extLst>
          </p:cNvPr>
          <p:cNvSpPr>
            <a:spLocks/>
          </p:cNvSpPr>
          <p:nvPr/>
        </p:nvSpPr>
        <p:spPr bwMode="auto">
          <a:xfrm>
            <a:off x="1460354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DB452370-CD60-FFD5-22E1-C64732C84F57}"/>
              </a:ext>
            </a:extLst>
          </p:cNvPr>
          <p:cNvSpPr>
            <a:spLocks/>
          </p:cNvSpPr>
          <p:nvPr/>
        </p:nvSpPr>
        <p:spPr bwMode="auto">
          <a:xfrm>
            <a:off x="1389832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Herramientas de Software</a:t>
            </a:r>
          </a:p>
        </p:txBody>
      </p:sp>
    </p:spTree>
    <p:extLst>
      <p:ext uri="{BB962C8B-B14F-4D97-AF65-F5344CB8AC3E}">
        <p14:creationId xmlns:p14="http://schemas.microsoft.com/office/powerpoint/2010/main" val="619756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5180D-FEFF-F60F-E773-39707E9F5A1A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24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79874"/>
            <a:ext cx="10729189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El diseño de se comenzó por los prototipos funcionales de dispositivos IoT. Se busco establecer el uso de diferentes enfoques tecnológicos (microcontroladores y microcomputadores) y sus componentes (sensores diferentes para medir las mismas variables, actuadores para cambiar el ambiente).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125783"/>
            <a:ext cx="11061700" cy="870699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Diseño de Dispositivos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AD712-2F67-EFD2-AC45-48951BA60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2" y="5705106"/>
            <a:ext cx="2284825" cy="204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EE572-D7D2-6ABD-31FF-7898526BE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34" y="5542748"/>
            <a:ext cx="2718398" cy="20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DE26E-1574-ED78-0846-FD1E5B963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39" y="5556893"/>
            <a:ext cx="2284825" cy="213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11DE5-8FCF-A43F-5616-ACEBCC4CC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71" y="5528045"/>
            <a:ext cx="2905038" cy="17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2AF54-9636-C720-F37D-C97E64A5155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25</a:t>
            </a:fld>
            <a:endParaRPr lang="es-ES" altLang="es-E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51272" y="2644552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2800"/>
              </a:spcBef>
              <a:defRPr/>
            </a:pPr>
            <a:r>
              <a:rPr lang="es-ES" altLang="es-ES" sz="2600" dirty="0"/>
              <a:t>Para poder mantener estandarizada la comunicación de datos, se </a:t>
            </a:r>
            <a:r>
              <a:rPr lang="es-ES" altLang="es-ES" sz="2600" dirty="0" err="1"/>
              <a:t>estableci’ó</a:t>
            </a:r>
            <a:r>
              <a:rPr lang="es-ES" altLang="es-ES" sz="2600" dirty="0"/>
              <a:t> que los mensajes entre los dispositivos deberían tener la siguiente estructura: </a:t>
            </a:r>
          </a:p>
          <a:p>
            <a:pPr algn="just" eaLnBrk="1">
              <a:spcBef>
                <a:spcPts val="2800"/>
              </a:spcBef>
              <a:defRPr/>
            </a:pPr>
            <a:endParaRPr lang="es-ES" altLang="es-ES" sz="2600" dirty="0"/>
          </a:p>
          <a:p>
            <a:pPr algn="just" eaLnBrk="1">
              <a:spcBef>
                <a:spcPts val="2800"/>
              </a:spcBef>
              <a:defRPr/>
            </a:pPr>
            <a:endParaRPr lang="es-ES" altLang="es-ES" sz="2600" dirty="0"/>
          </a:p>
          <a:p>
            <a:pPr algn="just" eaLnBrk="1">
              <a:spcBef>
                <a:spcPts val="2800"/>
              </a:spcBef>
              <a:defRPr/>
            </a:pPr>
            <a:endParaRPr lang="es-ES" altLang="es-ES" sz="2600" dirty="0"/>
          </a:p>
          <a:p>
            <a:pPr algn="just" eaLnBrk="1">
              <a:spcBef>
                <a:spcPts val="2800"/>
              </a:spcBef>
              <a:defRPr/>
            </a:pPr>
            <a:endParaRPr lang="es-ES" altLang="es-ES" sz="2600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93C8372-E351-E8A3-A20C-32DB9FB0C27D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DE0536-DD87-A7C3-FD66-76964A014DF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Diseño de Dispositivos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5E785-427C-0269-7E1A-074FAC4D7C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59" t="14289" r="7359" b="13246"/>
          <a:stretch/>
        </p:blipFill>
        <p:spPr>
          <a:xfrm>
            <a:off x="2605790" y="4012704"/>
            <a:ext cx="7793219" cy="37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3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2AF54-9636-C720-F37D-C97E64A5155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26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44555"/>
            <a:ext cx="10874375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Se crearon cuatro prototipos de dispositivos, dos de ellos con tipo de sensores espejo para poder medir la diferencias en los datos reportados por sensores en dos ubicaciones distintas y dos sensores dedicados a la seguridad, uno dedicado a sensores y actuadores para acceso y uno para hacer de cámara de seguridad inteligente. </a:t>
            </a:r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Implementación de Dispositivos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59863-1547-DEBF-44F3-0FE9C90CE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11" y="4876800"/>
            <a:ext cx="4396389" cy="3297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F5CBC-C5C5-5568-7391-4B80CA999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27" y="4876800"/>
            <a:ext cx="4396389" cy="32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2AF54-9636-C720-F37D-C97E64A5155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27</a:t>
            </a:fld>
            <a:endParaRPr lang="es-ES" altLang="es-E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51272" y="2644552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2800"/>
              </a:spcBef>
              <a:defRPr/>
            </a:pPr>
            <a:r>
              <a:rPr lang="es-ES" altLang="es-ES" sz="2600" dirty="0"/>
              <a:t>Los dispositivos fueron probados y desplegados en los ambientes siguiendo el diseño establecido y estuvieron en operaciones durante todo el resto del desarrollo.</a:t>
            </a:r>
            <a:endParaRPr lang="es-ES" altLang="es-ES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93C8372-E351-E8A3-A20C-32DB9FB0C27D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DE0536-DD87-A7C3-FD66-76964A014DF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Implementación de Dispositivos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1EBD5-5185-1DF9-D4FA-8D9573E9B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04" y="3943392"/>
            <a:ext cx="3693166" cy="2077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E1B8A-5CD0-C7AC-AB50-187E2A6538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750" y="3943392"/>
            <a:ext cx="3693168" cy="20774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89719-33E8-EDE8-5351-ABBCD434B6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88" y="6316959"/>
            <a:ext cx="2667845" cy="2465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2D67F6-F002-8E3D-1712-450D2AA26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49" y="6316958"/>
            <a:ext cx="1849487" cy="2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6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2630D2-9018-3972-05A3-A3577DA6759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28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89372" y="2695402"/>
            <a:ext cx="11061700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 el caso de la aplicación web, la meta consistió en ser capaz de centralizar las herramientas de visualización de datos y de monitoreo y control de dispositivos de forma embebida. 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También se tuvo en cuenta una estructura monolítica basada en módulos de manera que pueda crecer de manera orgánica en términos de tecnologías y protocolos a implementar.  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D</a:t>
            </a:r>
            <a:r>
              <a:rPr lang="es-ES" altLang="es-ES" dirty="0" err="1"/>
              <a:t>iseño</a:t>
            </a:r>
            <a:r>
              <a:rPr lang="es-ES" altLang="es-ES" dirty="0"/>
              <a:t> de la A</a:t>
            </a:r>
            <a:r>
              <a:rPr lang="es-ES" altLang="es-ES" dirty="0" err="1"/>
              <a:t>plicación</a:t>
            </a:r>
            <a:r>
              <a:rPr lang="es-ES" altLang="es-ES" dirty="0"/>
              <a:t> W</a:t>
            </a:r>
            <a:r>
              <a:rPr lang="es-ES" altLang="es-ES" dirty="0" err="1"/>
              <a:t>eb</a:t>
            </a:r>
            <a:r>
              <a:rPr lang="es-ES" altLang="es-ES" dirty="0"/>
              <a:t> 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0882B-4101-CA03-12C8-FD014DDCC6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t="23802" r="5871" b="42515"/>
          <a:stretch/>
        </p:blipFill>
        <p:spPr>
          <a:xfrm>
            <a:off x="2627734" y="5871964"/>
            <a:ext cx="878497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5D2279-2424-64C0-BA71-5C4829A48651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29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50681"/>
            <a:ext cx="10874375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Para la visualización de datos la herramienta seleccionada fue </a:t>
            </a:r>
            <a:r>
              <a:rPr lang="es-ES" altLang="es-ES" sz="2600" dirty="0" err="1"/>
              <a:t>Grafana</a:t>
            </a:r>
            <a:r>
              <a:rPr lang="es-ES" altLang="es-ES" sz="2600" dirty="0"/>
              <a:t> un software capaz de crear cuadros de mando con gráficos. En el caso de la herramienta de control se escogió la herramienta de automatización de tareas </a:t>
            </a:r>
            <a:r>
              <a:rPr lang="es-ES" altLang="es-ES" sz="2600" dirty="0" err="1"/>
              <a:t>Node</a:t>
            </a:r>
            <a:r>
              <a:rPr lang="es-ES" altLang="es-ES" sz="2600" dirty="0"/>
              <a:t>-Red. Para la comunicación de los dispositivos y el sistema web se escogió el protocolo MQTT.</a:t>
            </a:r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2" y="30511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Implementación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89087-F019-0A5C-8CC3-AF8C33B0F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25" y="5007259"/>
            <a:ext cx="8545950" cy="4268528"/>
          </a:xfrm>
          <a:prstGeom prst="rect">
            <a:avLst/>
          </a:prstGeom>
        </p:spPr>
      </p:pic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34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6CFFA-F51B-D0CD-4E5D-1420B89C6BE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3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70" y="26829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Agenda</a:t>
            </a:r>
            <a:endParaRPr lang="es-ES" alt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145A-AF8F-05A1-E2D2-B8731340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646" y="2404450"/>
            <a:ext cx="11099800" cy="5995464"/>
          </a:xfrm>
        </p:spPr>
        <p:txBody>
          <a:bodyPr anchor="ctr"/>
          <a:lstStyle/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Metodológico y Aplicativo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Metodología Scrum.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Cronograma de actividades.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Desarrollo.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Diseño e implementación.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Demostración de software HAMACA.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Resultados.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Conclusiones.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Trabajos Futuros.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Referencias.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75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F4C87-2F09-E402-EB73-1DCEAB9D79E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2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374011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Demostración de la Aplicación Web HAMACA</a:t>
            </a:r>
            <a:endParaRPr lang="es-ES" altLang="es-ES" sz="8000" b="1" dirty="0"/>
          </a:p>
        </p:txBody>
      </p:sp>
    </p:spTree>
    <p:extLst>
      <p:ext uri="{BB962C8B-B14F-4D97-AF65-F5344CB8AC3E}">
        <p14:creationId xmlns:p14="http://schemas.microsoft.com/office/powerpoint/2010/main" val="258434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AD259-5E51-76CE-4F34-4BF1A38BC51B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31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desarrollaron scripts para 18 sensores y actuadores distintos. Durante la operación de los prototipos de dispositivos IoT llevó a la obtención de 2.6 GB de datos no estructurados, 3.1 GB en formato de </a:t>
            </a:r>
            <a:r>
              <a:rPr lang="es-ES" altLang="es-ES" sz="2600" dirty="0" err="1"/>
              <a:t>imá</a:t>
            </a:r>
            <a:r>
              <a:rPr lang="es-ES" altLang="es-ES" sz="2600" dirty="0"/>
              <a:t>genes y de 1.7 GB en formato de vi</a:t>
            </a:r>
            <a:r>
              <a:rPr lang="es-ES" altLang="es-ES" sz="2600" dirty="0" err="1"/>
              <a:t>deo</a:t>
            </a:r>
            <a:r>
              <a:rPr lang="es-ES" altLang="es-ES" sz="2600" dirty="0"/>
              <a:t>. El desarrollo llevo 4 s</a:t>
            </a:r>
            <a:r>
              <a:rPr lang="es-ES" altLang="es-ES" sz="2600" dirty="0" err="1"/>
              <a:t>prints</a:t>
            </a:r>
            <a:r>
              <a:rPr lang="es-ES" altLang="es-ES" sz="2600" dirty="0"/>
              <a:t> equivalentes a 2 meses.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elección de las herramientas de visualización, monitoreo y control fueron influenciadas por las características de los datos y la forma de comunicación de los prototipos.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captura de información se realizó durante 8 meses.</a:t>
            </a:r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Resultados Obtenidos de los Prototipos</a:t>
            </a:r>
          </a:p>
        </p:txBody>
      </p:sp>
    </p:spTree>
    <p:extLst>
      <p:ext uri="{BB962C8B-B14F-4D97-AF65-F5344CB8AC3E}">
        <p14:creationId xmlns:p14="http://schemas.microsoft.com/office/powerpoint/2010/main" val="395004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F20AE-D717-739E-7105-6160BED37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FCA3B-6245-7391-13BA-B87BA16F5F25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D6B22B6B-6219-29BE-E8FD-DF8E6E0A3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AEAB7A8F-4A40-0AED-5C6F-147E5E540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8B2C2E7A-A275-3869-AC0A-7E6B0519A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10A6F904-1A06-19D8-AFB6-B8E6850AA85D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32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4C295969-63B1-4918-44C2-99DB6614FA54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aplicación web fue construida haciendo uso de la metodología ágil Scrum, en un periodo de 6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2 semanas para un total de tiempo de 3 meses de desarrollo, prueba y despliegue continuo en entregables incrementales.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separó la aplicación web del back-</a:t>
            </a:r>
            <a:r>
              <a:rPr lang="es-ES" altLang="es-ES" sz="2600" dirty="0" err="1"/>
              <a:t>end</a:t>
            </a:r>
            <a:r>
              <a:rPr lang="es-ES" altLang="es-ES" sz="2600" dirty="0"/>
              <a:t> de ingesta de los datos provenientes de los dispositivos de forma que solo la base de datos basadas en serie de tiempo fuese el elemento base común a ellos.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utilizó contenedores exitosamente para poder brindar portabilidad e independencia al sistema.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endParaRPr lang="es-ES" altLang="es-ES" sz="2600" dirty="0"/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EFB67D93-3BEB-FD5E-7B3F-FB3734005593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9ABB87D9-A254-CC4C-AA4C-FFDF85C3FE95}"/>
              </a:ext>
            </a:extLst>
          </p:cNvPr>
          <p:cNvSpPr>
            <a:spLocks/>
          </p:cNvSpPr>
          <p:nvPr/>
        </p:nvSpPr>
        <p:spPr bwMode="auto">
          <a:xfrm>
            <a:off x="1417364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Resultados Obtenidos en la Aplicación Web</a:t>
            </a:r>
          </a:p>
        </p:txBody>
      </p:sp>
    </p:spTree>
    <p:extLst>
      <p:ext uri="{BB962C8B-B14F-4D97-AF65-F5344CB8AC3E}">
        <p14:creationId xmlns:p14="http://schemas.microsoft.com/office/powerpoint/2010/main" val="370799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B24C0-9EB6-A69A-231C-DC2304EE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CB5EAA-6775-7EBB-31C6-88A15AA79EFA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7D7300DF-191A-D9DA-0C6A-CA43FB2E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66241F5B-F5D3-DB9E-8DFC-16CEC43A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F1741EFE-7530-5237-956B-AD2AAA88F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3DC625F-8728-915C-1AD2-ACBD51059724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33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2A549986-4073-4305-69F0-28871EF03E71}"/>
              </a:ext>
            </a:extLst>
          </p:cNvPr>
          <p:cNvSpPr>
            <a:spLocks/>
          </p:cNvSpPr>
          <p:nvPr/>
        </p:nvSpPr>
        <p:spPr bwMode="auto">
          <a:xfrm>
            <a:off x="1460673" y="267439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creó un cuadro de mando donde se podía visualizar el estatus de los 18 sensores y actuadores en los dispositivos, un panel de control para los actuadores así como también y 12 flujos de automatización basados en comportamiento de los dispositivos y sus datos.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gestionaron 2 usuarios para la gestión de la aplicación para validar los roles y privilegios sobre los datos e información dentro del sistema.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endParaRPr lang="es-ES" altLang="es-ES" sz="2600" dirty="0"/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5FD8399B-B2C7-F9FA-0BF0-EFA983FD6B71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D9FF034A-27E3-1291-2D03-2112418DEE52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Resultados Obtenidos en la Aplicación Web</a:t>
            </a:r>
          </a:p>
        </p:txBody>
      </p:sp>
    </p:spTree>
    <p:extLst>
      <p:ext uri="{BB962C8B-B14F-4D97-AF65-F5344CB8AC3E}">
        <p14:creationId xmlns:p14="http://schemas.microsoft.com/office/powerpoint/2010/main" val="283345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2F7587-727C-03BD-4C25-F76B7C617C7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66099" y="9269289"/>
            <a:ext cx="352327" cy="355725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Conclusiones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43411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09D8E-6199-51D1-AE76-94FAB4D2511C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482" name="AutoShape 1">
            <a:extLst>
              <a:ext uri="{FF2B5EF4-FFF2-40B4-BE49-F238E27FC236}">
                <a16:creationId xmlns:a16="http://schemas.microsoft.com/office/drawing/2014/main" id="{61412565-C861-0301-6221-3422F8EF15DA}"/>
              </a:ext>
            </a:extLst>
          </p:cNvPr>
          <p:cNvSpPr>
            <a:spLocks/>
          </p:cNvSpPr>
          <p:nvPr/>
        </p:nvSpPr>
        <p:spPr bwMode="auto">
          <a:xfrm>
            <a:off x="6317458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35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9C967FC0-47DF-6659-9071-2CCEB8C7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B39EB88A-9858-0049-AAEF-1842E3DFC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0788689C-B0E4-7CD6-5662-C3F5EEC9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7A84175B-88F9-95CC-28B2-06EE2D72200C}"/>
              </a:ext>
            </a:extLst>
          </p:cNvPr>
          <p:cNvSpPr>
            <a:spLocks/>
          </p:cNvSpPr>
          <p:nvPr/>
        </p:nvSpPr>
        <p:spPr bwMode="auto">
          <a:xfrm>
            <a:off x="1462088" y="1924472"/>
            <a:ext cx="10728944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Este trabajo de investigación permitió demostrar la factibilidad del desarrollo de una herramienta centralizada de visualización de datos, monitoreo y gestión de procesos concernientes a dispositivos IoT.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El desarrollo de prototipos de dispositivos IoT permitió identificar las fortalezas y debilidades de los enfoques utilizados para medir y controlar estos artefactos.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Por el lado del desarrollo de la aplicación web se demostró que es posible integrar en un software que pueda orquestar e integrar herramientas existentes para tareas especificas como visualización de datos, automatización de procesos, monitoreo y control de dispositivos.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96FDF6F-113E-C4B1-39A1-EBF19DBC19B3}"/>
              </a:ext>
            </a:extLst>
          </p:cNvPr>
          <p:cNvSpPr>
            <a:spLocks/>
          </p:cNvSpPr>
          <p:nvPr/>
        </p:nvSpPr>
        <p:spPr bwMode="auto">
          <a:xfrm>
            <a:off x="1462090" y="31063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Conclusiones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CABE0-0F6A-F681-A065-61065FEC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CB4DE5-BBC5-9D2C-7DB0-640BCC949465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482" name="AutoShape 1">
            <a:extLst>
              <a:ext uri="{FF2B5EF4-FFF2-40B4-BE49-F238E27FC236}">
                <a16:creationId xmlns:a16="http://schemas.microsoft.com/office/drawing/2014/main" id="{2EC48EEE-3182-5726-99F0-2B141F07BB7C}"/>
              </a:ext>
            </a:extLst>
          </p:cNvPr>
          <p:cNvSpPr>
            <a:spLocks/>
          </p:cNvSpPr>
          <p:nvPr/>
        </p:nvSpPr>
        <p:spPr bwMode="auto">
          <a:xfrm>
            <a:off x="6317458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36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CFB1D7A4-840B-888E-44CF-90C787FB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08304AFC-CC05-8CDC-DA4F-C20D09EA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B4E397BA-843C-DEFD-B86E-AE7A88271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1EE78B84-43C9-6A3F-D2F4-FD213D36B5FB}"/>
              </a:ext>
            </a:extLst>
          </p:cNvPr>
          <p:cNvSpPr>
            <a:spLocks/>
          </p:cNvSpPr>
          <p:nvPr/>
        </p:nvSpPr>
        <p:spPr bwMode="auto">
          <a:xfrm>
            <a:off x="1461840" y="1982825"/>
            <a:ext cx="10728944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HAMACA puede ser una alternativa viable para poder centralizar las operaciones inherentes a dispositivos IoT y dentro de un esquema flexible en términos de las herramientas a integrar y módulos presentes.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Finalmente se puede aprovechar las funcionalidades desarrolladas anteriormente dentro del ámbito académico, investigativo, industrial o uso personal.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DF21A26-D32F-4DDB-9C2F-F21CF7F7E48C}"/>
              </a:ext>
            </a:extLst>
          </p:cNvPr>
          <p:cNvSpPr>
            <a:spLocks/>
          </p:cNvSpPr>
          <p:nvPr/>
        </p:nvSpPr>
        <p:spPr bwMode="auto">
          <a:xfrm>
            <a:off x="1462090" y="31063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Conclusiones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099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CC88C4-1C43-BD66-8211-01284223F95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261351"/>
            <a:ext cx="344611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Trabajos Futuros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21748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231771-B827-84D6-88A2-0626F28EC08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38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0676" y="2644552"/>
            <a:ext cx="10874375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Entre los trabajos futuros que esta investigación abre la oportunidad de desarrollar se sugieren los siguientes: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Desarrollar nuevas interfaces que permitan y conectarse a dispositivos que utilicen otros protocolos y estándares distintos a MQTT.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Simplificar y mejorar la interfaz grafica de la aplicación web.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Desarrollar e integrar nuevas funcionalidades que ayuden a mitigar vulnerabilidades inherentes al uso de un sistema web.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Nuevos módulos de procesamiento que aprovechen los datos generados.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Trabajos Futuros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Trabajos futuros para investigar y desarrollar</a:t>
            </a:r>
          </a:p>
        </p:txBody>
      </p:sp>
    </p:spTree>
    <p:extLst>
      <p:ext uri="{BB962C8B-B14F-4D97-AF65-F5344CB8AC3E}">
        <p14:creationId xmlns:p14="http://schemas.microsoft.com/office/powerpoint/2010/main" val="64685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8B3F07-DFC8-D430-8D2C-0E4C75026C2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1506" name="Picture 1">
            <a:extLst>
              <a:ext uri="{FF2B5EF4-FFF2-40B4-BE49-F238E27FC236}">
                <a16:creationId xmlns:a16="http://schemas.microsoft.com/office/drawing/2014/main" id="{78AFA7B1-1008-EAFE-47A3-D19DB3578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37CB9D61-6C02-E969-8D5B-421035710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6989D402-BCA7-8C65-8E21-93DC85762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AutoShape 4">
            <a:extLst>
              <a:ext uri="{FF2B5EF4-FFF2-40B4-BE49-F238E27FC236}">
                <a16:creationId xmlns:a16="http://schemas.microsoft.com/office/drawing/2014/main" id="{89022ACD-F17F-406A-1CD6-FE75A913C4A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FA30950-4D07-48D1-82A1-BBBC932A18EF}" type="slidenum">
              <a:rPr lang="es-ES" altLang="es-ES" sz="1800"/>
              <a:pPr eaLnBrk="1"/>
              <a:t>39</a:t>
            </a:fld>
            <a:endParaRPr lang="es-ES" altLang="es-ES"/>
          </a:p>
        </p:txBody>
      </p:sp>
      <p:sp>
        <p:nvSpPr>
          <p:cNvPr id="21510" name="AutoShape 5">
            <a:extLst>
              <a:ext uri="{FF2B5EF4-FFF2-40B4-BE49-F238E27FC236}">
                <a16:creationId xmlns:a16="http://schemas.microsoft.com/office/drawing/2014/main" id="{CFB5A11C-0729-CA54-3F68-32CB8D516158}"/>
              </a:ext>
            </a:extLst>
          </p:cNvPr>
          <p:cNvSpPr>
            <a:spLocks/>
          </p:cNvSpPr>
          <p:nvPr/>
        </p:nvSpPr>
        <p:spPr bwMode="auto">
          <a:xfrm>
            <a:off x="1475708" y="1969643"/>
            <a:ext cx="10874375" cy="7756525"/>
          </a:xfrm>
          <a:custGeom>
            <a:avLst/>
            <a:gdLst>
              <a:gd name="T0" fmla="*/ 5695950 w 21600"/>
              <a:gd name="T1" fmla="*/ 3878263 h 21600"/>
              <a:gd name="T2" fmla="*/ 5695950 w 21600"/>
              <a:gd name="T3" fmla="*/ 3878263 h 21600"/>
              <a:gd name="T4" fmla="*/ 5695950 w 21600"/>
              <a:gd name="T5" fmla="*/ 3878263 h 21600"/>
              <a:gd name="T6" fmla="*/ 5695950 w 21600"/>
              <a:gd name="T7" fmla="*/ 387826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101"/>
              </a:spcBef>
            </a:pPr>
            <a:r>
              <a:rPr lang="es-ES" altLang="es-ES" sz="2100" dirty="0"/>
              <a:t>[1] H. </a:t>
            </a:r>
            <a:r>
              <a:rPr lang="es-ES" altLang="es-ES" sz="2100" dirty="0" err="1"/>
              <a:t>Tschofenig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others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Architectural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Considerations</a:t>
            </a:r>
            <a:r>
              <a:rPr lang="es-ES" altLang="es-ES" sz="2100" dirty="0"/>
              <a:t> in Smart </a:t>
            </a:r>
            <a:r>
              <a:rPr lang="es-ES" altLang="es-ES" sz="2100" dirty="0" err="1"/>
              <a:t>Object</a:t>
            </a:r>
            <a:r>
              <a:rPr lang="es-ES" altLang="es-ES" sz="2100" dirty="0"/>
              <a:t> </a:t>
            </a:r>
            <a:r>
              <a:rPr lang="es-ES" altLang="es-ES" sz="2100" dirty="0" err="1"/>
              <a:t>Networking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Internet </a:t>
            </a:r>
            <a:r>
              <a:rPr lang="es-ES" altLang="es-ES" sz="2100" dirty="0" err="1"/>
              <a:t>Architecture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Board</a:t>
            </a:r>
            <a:r>
              <a:rPr lang="es-ES" altLang="es-ES" sz="2100" dirty="0"/>
              <a:t>, Marzo 2015.</a:t>
            </a:r>
          </a:p>
          <a:p>
            <a:pPr algn="just" eaLnBrk="1">
              <a:spcBef>
                <a:spcPts val="3101"/>
              </a:spcBef>
            </a:pPr>
            <a:r>
              <a:rPr lang="es-ES" altLang="es-ES" sz="2100" dirty="0"/>
              <a:t>[2] 	Sector de Normalización de las Telecomunicaciones de la UIT. Descripción general de Internet de los objetos.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</a:t>
            </a:r>
            <a:r>
              <a:rPr lang="es-ES" altLang="es-ES" sz="2100" dirty="0" err="1"/>
              <a:t>Union</a:t>
            </a:r>
            <a:r>
              <a:rPr lang="es-ES" altLang="es-ES" sz="2100" dirty="0"/>
              <a:t> Internacional de Telecomunicaciones, Junio 2012. </a:t>
            </a:r>
          </a:p>
          <a:p>
            <a:pPr algn="l" eaLnBrk="1">
              <a:spcBef>
                <a:spcPts val="900"/>
              </a:spcBef>
            </a:pPr>
            <a:br>
              <a:rPr lang="es-ES" altLang="es-ES" sz="900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</a:b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  <a:p>
            <a:pPr algn="l" eaLnBrk="1">
              <a:spcBef>
                <a:spcPts val="900"/>
              </a:spcBef>
            </a:pP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  <p:sp>
        <p:nvSpPr>
          <p:cNvPr id="21511" name="AutoShape 6">
            <a:extLst>
              <a:ext uri="{FF2B5EF4-FFF2-40B4-BE49-F238E27FC236}">
                <a16:creationId xmlns:a16="http://schemas.microsoft.com/office/drawing/2014/main" id="{A7958CDC-A366-3898-66B7-4F3273B25CB2}"/>
              </a:ext>
            </a:extLst>
          </p:cNvPr>
          <p:cNvSpPr>
            <a:spLocks/>
          </p:cNvSpPr>
          <p:nvPr/>
        </p:nvSpPr>
        <p:spPr bwMode="auto">
          <a:xfrm>
            <a:off x="1460675" y="269554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Referencias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232267-66A2-454E-AADD-D882319D3B8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4</a:t>
            </a:fld>
            <a:endParaRPr lang="es-ES" altLang="es-ES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sz="7601" b="1" dirty="0"/>
              <a:t>Introducción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119004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6BAB4-6EB8-6D09-8B45-C6FE1E22121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2530" name="Rectangle 1">
            <a:extLst>
              <a:ext uri="{FF2B5EF4-FFF2-40B4-BE49-F238E27FC236}">
                <a16:creationId xmlns:a16="http://schemas.microsoft.com/office/drawing/2014/main" id="{8297B725-C02D-54B9-05B0-DC02059B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s-ES" altLang="es-ES" b="1" dirty="0"/>
              <a:t>Preguntas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B24DC96-81AA-ED8D-5EA6-05FD1B30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3">
            <a:extLst>
              <a:ext uri="{FF2B5EF4-FFF2-40B4-BE49-F238E27FC236}">
                <a16:creationId xmlns:a16="http://schemas.microsoft.com/office/drawing/2014/main" id="{F7921687-E2F3-C7B4-CFBE-A6673DA0E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8BEB10AC-F1D8-5712-86D0-97CD3BD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FA591-D0CA-D20C-36A4-E1F1CC45306E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3554" name="Rectangle 1">
            <a:extLst>
              <a:ext uri="{FF2B5EF4-FFF2-40B4-BE49-F238E27FC236}">
                <a16:creationId xmlns:a16="http://schemas.microsoft.com/office/drawing/2014/main" id="{CD6DBC6A-601D-27B2-5C26-11D4CAA0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3225801"/>
            <a:ext cx="11428412" cy="3302000"/>
          </a:xfrm>
        </p:spPr>
        <p:txBody>
          <a:bodyPr/>
          <a:lstStyle/>
          <a:p>
            <a:pPr eaLnBrk="1"/>
            <a:r>
              <a:rPr lang="es-ES" altLang="es-ES" b="1" dirty="0"/>
              <a:t>Muchas gracias </a:t>
            </a:r>
            <a:br>
              <a:rPr lang="es-ES" altLang="es-ES" b="1" dirty="0"/>
            </a:br>
            <a:r>
              <a:rPr lang="es-ES" altLang="es-ES" b="1" dirty="0"/>
              <a:t>por su atención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D53CE06F-EC67-91F6-1CD6-72854E1D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3">
            <a:extLst>
              <a:ext uri="{FF2B5EF4-FFF2-40B4-BE49-F238E27FC236}">
                <a16:creationId xmlns:a16="http://schemas.microsoft.com/office/drawing/2014/main" id="{E14CF7DB-630B-4193-2A14-5D74C4E9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4D0B95D5-5656-58B1-E32E-EF569B3BF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702BC-D5C6-7B37-E8BD-96DFA26D284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ED7FD56-378F-4E30-B59B-0CB3F21245E7}" type="slidenum">
              <a:rPr lang="es-ES" altLang="es-ES" sz="1800"/>
              <a:pPr eaLnBrk="1"/>
              <a:t>5</a:t>
            </a:fld>
            <a:endParaRPr lang="es-ES" altLang="es-ES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B292E481-F087-851B-F49C-3484C5C55DA0}"/>
              </a:ext>
            </a:extLst>
          </p:cNvPr>
          <p:cNvSpPr>
            <a:spLocks/>
          </p:cNvSpPr>
          <p:nvPr/>
        </p:nvSpPr>
        <p:spPr bwMode="auto">
          <a:xfrm>
            <a:off x="1533850" y="26829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Introducción</a:t>
            </a: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Rectangle 6">
            <a:extLst>
              <a:ext uri="{FF2B5EF4-FFF2-40B4-BE49-F238E27FC236}">
                <a16:creationId xmlns:a16="http://schemas.microsoft.com/office/drawing/2014/main" id="{4E3F067E-510E-950B-DB03-D132B3B1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48" y="1618235"/>
            <a:ext cx="10729192" cy="6568330"/>
          </a:xfrm>
        </p:spPr>
        <p:txBody>
          <a:bodyPr anchor="t"/>
          <a:lstStyle/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sz="2600" dirty="0"/>
              <a:t>Dia tras día, la cantidad de dispositivos que se conectan a internet se incrementa en cantidad y en variedad. Los artefactos que ahora poseen capacidades extendidas mas allá de su especificación original gracias a la presencia de sensores, actuadores. </a:t>
            </a:r>
          </a:p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sz="2600" dirty="0"/>
              <a:t>El volumen de datos que se generan a partir de ellos crea dificultades para analizarlos u observarlos en tiempo real. </a:t>
            </a:r>
          </a:p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sz="2600" dirty="0"/>
              <a:t>La capacidad de controlar múltiples dispositivos y de generar procesos automatizados con ellos también se ha vuelto una tarea compleja.</a:t>
            </a:r>
          </a:p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sz="2600" dirty="0"/>
              <a:t>Se ha diseñado y creado una alternativa de software que permite centralizar la observación de datos y el control de dispositivos, utilizando un escenario realista con prototipos funcionales.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6</a:t>
            </a:fld>
            <a:endParaRPr lang="es-ES" altLang="es-ES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Planteamiento del Problema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266572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7</a:t>
            </a:fld>
            <a:endParaRPr lang="es-ES" altLang="es-ES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636712"/>
            <a:ext cx="10874375" cy="546509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cantidad de dispositivos que se conectan entre ellos y servicios se incrementan rápidamente, así como también lo hacen los datos generados. 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posibilidad de medir variables contextuales gracias a sensores o de actuar sobre el ambiente con actuadores, junto con la capacidad de conectarse a internet hacen que dichos dispositivos  denominados “inteligentes” puedan llevar a cabo tareas de manera muy eficiente.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Sin embargo la masificación de este tipo de tecnología ha traído retos en lo que respecta a la observabilidad de las operaciones y la información asociada a dichos dispositivos.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0" y="1276400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Análisis del Problema</a:t>
            </a:r>
          </a:p>
        </p:txBody>
      </p:sp>
    </p:spTree>
    <p:extLst>
      <p:ext uri="{BB962C8B-B14F-4D97-AF65-F5344CB8AC3E}">
        <p14:creationId xmlns:p14="http://schemas.microsoft.com/office/powerpoint/2010/main" val="331842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8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716560"/>
            <a:ext cx="10637714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  <a:defRPr/>
            </a:pPr>
            <a:r>
              <a:rPr lang="es-ES" altLang="es-ES" sz="2600" dirty="0"/>
              <a:t>Desarrollar un software que ofrezca la capacidad de observación de datos de sensores de dispositivos inteligentes así como también la posibilidad de controlar y automatizar tareas de manera centralizada y flexible y contando con un escenario realista haciendo uso de prototipos funcionales de dispositivos basados en el concepto del internet de las cosas para validar el funcionamiento. 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0190" y="1236661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Objetivo del Trabajo Especial de Grado</a:t>
            </a:r>
          </a:p>
        </p:txBody>
      </p:sp>
    </p:spTree>
    <p:extLst>
      <p:ext uri="{BB962C8B-B14F-4D97-AF65-F5344CB8AC3E}">
        <p14:creationId xmlns:p14="http://schemas.microsoft.com/office/powerpoint/2010/main" val="2593637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20143-7DAA-F93B-0F2F-2F73A52CB15B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670015"/>
            <a:ext cx="10657185" cy="5986860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Construir prototipos funcionales de dispositivos IoT para la captura de datos y que sean capaces de modificar su ambiente.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Establecer una arquitectura adecuada para un sistema visualización de datos además de monitoreo y control de los dispositivos.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Seleccionar y utilizar herramientas de código libre. 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Crear una interfaz donde se puedan acceder de manera centralizada las herramientas seleccionadas cuya integración permita explotar las ventajas de cada una. 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Validar con los prototipos el funcionamiento transversal de la solución.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3" y="1247652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Objetivos Específicos del Trabajo Especial de Grado</a:t>
            </a:r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id="{7B9B0FAA-3567-346B-1D07-68C1C406BF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9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9132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2447</Words>
  <Application>Microsoft Office PowerPoint</Application>
  <PresentationFormat>Custom</PresentationFormat>
  <Paragraphs>253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Avenir</vt:lpstr>
      <vt:lpstr>Courier New</vt:lpstr>
      <vt:lpstr>Helvetica</vt:lpstr>
      <vt:lpstr>Helvetica Light</vt:lpstr>
      <vt:lpstr>Helvetica Neue</vt:lpstr>
      <vt:lpstr>Times</vt:lpstr>
      <vt:lpstr>Office Theme</vt:lpstr>
      <vt:lpstr>Office Theme</vt:lpstr>
      <vt:lpstr>Office Theme</vt:lpstr>
      <vt:lpstr>Office Theme</vt:lpstr>
      <vt:lpstr>Herramienta de Automatización, Monitoreo y Análisis de Componentes y Artefactos basados en el Internet de las Cosas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  <vt:lpstr>Muchas gracias 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Gateway de Internet de las Cosas Optimizado para Computación en la Niebla bajo Ambientes Domoticos</dc:title>
  <dc:creator>Pedro Luis Boll Lugo</dc:creator>
  <cp:lastModifiedBy>Pedro Luis Boll Lugo</cp:lastModifiedBy>
  <cp:revision>96</cp:revision>
  <dcterms:modified xsi:type="dcterms:W3CDTF">2024-04-13T00:18:53Z</dcterms:modified>
</cp:coreProperties>
</file>